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017" r:id="rId3"/>
    <p:sldId id="1037" r:id="rId4"/>
    <p:sldId id="1020" r:id="rId5"/>
    <p:sldId id="1055" r:id="rId6"/>
    <p:sldId id="1022" r:id="rId7"/>
    <p:sldId id="1026" r:id="rId8"/>
    <p:sldId id="1031" r:id="rId9"/>
    <p:sldId id="1030" r:id="rId10"/>
    <p:sldId id="1035" r:id="rId11"/>
    <p:sldId id="1028" r:id="rId12"/>
    <p:sldId id="1033" r:id="rId13"/>
    <p:sldId id="1042" r:id="rId14"/>
    <p:sldId id="1024" r:id="rId15"/>
    <p:sldId id="1043" r:id="rId16"/>
    <p:sldId id="1032" r:id="rId17"/>
    <p:sldId id="1056" r:id="rId18"/>
    <p:sldId id="1057" r:id="rId19"/>
    <p:sldId id="1062" r:id="rId20"/>
    <p:sldId id="1063" r:id="rId21"/>
    <p:sldId id="1058" r:id="rId22"/>
    <p:sldId id="1059" r:id="rId23"/>
    <p:sldId id="1060" r:id="rId24"/>
    <p:sldId id="1061" r:id="rId25"/>
    <p:sldId id="1046" r:id="rId26"/>
    <p:sldId id="1064"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3A91B1"/>
    <a:srgbClr val="FFFFFF"/>
    <a:srgbClr val="E3F2E7"/>
    <a:srgbClr val="D8ECDD"/>
    <a:srgbClr val="2CBBED"/>
    <a:srgbClr val="FF0000"/>
    <a:srgbClr val="8DC369"/>
    <a:srgbClr val="009900"/>
    <a:srgbClr val="6281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相互作用</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力</a:t>
            </a:r>
          </a:p>
        </p:txBody>
      </p:sp>
      <p:sp>
        <p:nvSpPr>
          <p:cNvPr id="7" name="文本框 6"/>
          <p:cNvSpPr txBox="1"/>
          <p:nvPr/>
        </p:nvSpPr>
        <p:spPr>
          <a:xfrm>
            <a:off x="334327" y="2820662"/>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smtClean="0">
                <a:solidFill>
                  <a:srgbClr val="000000"/>
                </a:solidFill>
                <a:latin typeface="+mn-lt"/>
                <a:ea typeface="微软雅黑" panose="020B0503020204020204" pitchFamily="34" charset="-122"/>
              </a:rPr>
              <a:t>2</a:t>
            </a:r>
            <a:r>
              <a:rPr lang="en-US" altLang="zh-CN" sz="4800" b="0" dirty="0" smtClean="0">
                <a:solidFill>
                  <a:srgbClr val="000000"/>
                </a:solidFill>
                <a:latin typeface="+mj-ea"/>
                <a:ea typeface="+mj-ea"/>
              </a:rPr>
              <a:t>.</a:t>
            </a:r>
            <a:r>
              <a:rPr lang="zh-CN" altLang="en-US" sz="4800" b="0" dirty="0" smtClean="0">
                <a:solidFill>
                  <a:srgbClr val="000000"/>
                </a:solidFill>
                <a:latin typeface="微软雅黑" panose="020B0503020204020204" pitchFamily="34" charset="-122"/>
                <a:ea typeface="微软雅黑" panose="020B0503020204020204" pitchFamily="34" charset="-122"/>
              </a:rPr>
              <a:t>摩擦力</a:t>
            </a:r>
            <a:endParaRPr lang="zh-CN" altLang="en-US" sz="4800" b="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416320"/>
          </a:xfrm>
          <a:solidFill>
            <a:srgbClr val="E3F2E7"/>
          </a:solidFill>
        </p:spPr>
        <p:txBody>
          <a:bodyPr/>
          <a:lstStyle/>
          <a:p>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方向</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4" name="关键提醒.eps" descr="id:2147491800;FounderCES"/>
          <p:cNvPicPr/>
          <p:nvPr/>
        </p:nvPicPr>
        <p:blipFill>
          <a:blip r:embed="rId2"/>
          <a:stretch>
            <a:fillRect/>
          </a:stretch>
        </p:blipFill>
        <p:spPr>
          <a:xfrm>
            <a:off x="369139" y="931089"/>
            <a:ext cx="1667741" cy="329045"/>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853729290"/>
              </p:ext>
            </p:extLst>
          </p:nvPr>
        </p:nvGraphicFramePr>
        <p:xfrm>
          <a:off x="369140" y="1340768"/>
          <a:ext cx="11477562" cy="2743200"/>
        </p:xfrm>
        <a:graphic>
          <a:graphicData uri="http://schemas.openxmlformats.org/drawingml/2006/table">
            <a:tbl>
              <a:tblPr firstRow="1" firstCol="1" bandRow="1"/>
              <a:tblGrid>
                <a:gridCol w="2208283">
                  <a:extLst>
                    <a:ext uri="{9D8B030D-6E8A-4147-A177-3AD203B41FA5}">
                      <a16:colId xmlns:a16="http://schemas.microsoft.com/office/drawing/2014/main" val="3824971893"/>
                    </a:ext>
                  </a:extLst>
                </a:gridCol>
                <a:gridCol w="9269279">
                  <a:extLst>
                    <a:ext uri="{9D8B030D-6E8A-4147-A177-3AD203B41FA5}">
                      <a16:colId xmlns:a16="http://schemas.microsoft.com/office/drawing/2014/main" val="441194760"/>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一般指物体相对地面</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以地面为参考系</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的运动方向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0110095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相对运动方向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指以其中一个物体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为参考系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另一个物体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的运动方向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8856263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相对运动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趋势方向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由于两物体间静摩擦力的存在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两者能发生而没有发生的相对运动的方向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实际上相对运动趋势方向就是假设静摩擦力不存在时物体的相对运动方向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这样处理可以化</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34086164"/>
                  </a:ext>
                </a:extLst>
              </a:tr>
            </a:tbl>
          </a:graphicData>
        </a:graphic>
      </p:graphicFrame>
    </p:spTree>
    <p:extLst>
      <p:ext uri="{BB962C8B-B14F-4D97-AF65-F5344CB8AC3E}">
        <p14:creationId xmlns:p14="http://schemas.microsoft.com/office/powerpoint/2010/main" val="31736384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b="1" dirty="0">
                <a:solidFill>
                  <a:srgbClr val="000000"/>
                </a:solidFill>
                <a:ea typeface="宋体" panose="02010600030101010101" pitchFamily="2" charset="-122"/>
                <a:cs typeface="Calibri" panose="020F0502020204030204" pitchFamily="34"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福建福州期末改编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如图所示，重力为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的物块在垂直于墙壁的水平推力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作用下处于静止状态，物块与墙壁间的动摩擦因数为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则物块所受摩擦力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方向竖直向上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方向竖直向上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方向无法</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2.eps" descr="id:2147491708;FounderCES"/>
          <p:cNvPicPr/>
          <p:nvPr/>
        </p:nvPicPr>
        <p:blipFill>
          <a:blip r:embed="rId2"/>
          <a:stretch>
            <a:fillRect/>
          </a:stretch>
        </p:blipFill>
        <p:spPr>
          <a:xfrm>
            <a:off x="375220" y="947359"/>
            <a:ext cx="904076" cy="291022"/>
          </a:xfrm>
          <a:prstGeom prst="rect">
            <a:avLst/>
          </a:prstGeom>
        </p:spPr>
      </p:pic>
      <p:pic>
        <p:nvPicPr>
          <p:cNvPr id="8" name="24答案.eps" descr="id:2147491722;FounderCES"/>
          <p:cNvPicPr/>
          <p:nvPr/>
        </p:nvPicPr>
        <p:blipFill>
          <a:blip r:embed="rId3"/>
          <a:stretch>
            <a:fillRect/>
          </a:stretch>
        </p:blipFill>
        <p:spPr>
          <a:xfrm>
            <a:off x="406574" y="4801306"/>
            <a:ext cx="764309" cy="272473"/>
          </a:xfrm>
          <a:prstGeom prst="rect">
            <a:avLst/>
          </a:prstGeom>
        </p:spPr>
      </p:pic>
      <p:pic>
        <p:nvPicPr>
          <p:cNvPr id="7" name="ca335.jpg" descr="id:2147494454;FounderCES"/>
          <p:cNvPicPr/>
          <p:nvPr/>
        </p:nvPicPr>
        <p:blipFill>
          <a:blip r:embed="rId4"/>
          <a:stretch>
            <a:fillRect/>
          </a:stretch>
        </p:blipFill>
        <p:spPr>
          <a:xfrm>
            <a:off x="5735166" y="2276872"/>
            <a:ext cx="1656184" cy="2097158"/>
          </a:xfrm>
          <a:prstGeom prst="rect">
            <a:avLst/>
          </a:prstGeom>
        </p:spPr>
      </p:pic>
      <p:sp>
        <p:nvSpPr>
          <p:cNvPr id="3" name="矩形 2"/>
          <p:cNvSpPr/>
          <p:nvPr/>
        </p:nvSpPr>
        <p:spPr>
          <a:xfrm>
            <a:off x="1279296" y="4716174"/>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Tree>
    <p:extLst>
      <p:ext uri="{BB962C8B-B14F-4D97-AF65-F5344CB8AC3E}">
        <p14:creationId xmlns:p14="http://schemas.microsoft.com/office/powerpoint/2010/main" val="227310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2"/>
          <a:stretch>
            <a:fillRect/>
          </a:stretch>
        </p:blipFill>
        <p:spPr>
          <a:xfrm>
            <a:off x="406574" y="948222"/>
            <a:ext cx="764309" cy="272473"/>
          </a:xfrm>
          <a:prstGeom prst="rect">
            <a:avLst/>
          </a:prstGeom>
        </p:spPr>
      </p:pic>
      <p:sp>
        <p:nvSpPr>
          <p:cNvPr id="2" name="内容占位符 1"/>
          <p:cNvSpPr>
            <a:spLocks noGrp="1"/>
          </p:cNvSpPr>
          <p:nvPr>
            <p:ph idx="1"/>
          </p:nvPr>
        </p:nvSpPr>
        <p:spPr>
          <a:xfrm>
            <a:off x="360854" y="746120"/>
            <a:ext cx="11485848" cy="2862322"/>
          </a:xfrm>
          <a:ln>
            <a:noFill/>
          </a:ln>
        </p:spPr>
        <p:txBody>
          <a:bodyPr/>
          <a:lstStyle/>
          <a:p>
            <a:pPr algn="dist" hangingPunct="0">
              <a:spcAft>
                <a:spcPts val="0"/>
              </a:spcAft>
            </a:pPr>
            <a:r>
              <a:rPr lang="en-US" altLang="zh-CN" dirty="0"/>
              <a:t> </a:t>
            </a:r>
            <a:r>
              <a:rPr lang="en-US" altLang="zh-CN" dirty="0" smtClean="0"/>
              <a:t>           </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物块处于静止状态</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pc="-150"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物块受到墙壁的静摩擦力作用</a:t>
            </a:r>
            <a:r>
              <a:rPr lang="zh-CN" altLang="zh-CN" b="1" u="wavy" spc="-150"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pc="-150"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其与物块的</a:t>
            </a:r>
            <a:r>
              <a:rPr lang="zh-CN" altLang="zh-CN" b="1" u="wavy" spc="-150"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重力</a:t>
            </a:r>
            <a:endParaRPr lang="en-US" altLang="zh-CN" b="1" u="wavy" spc="-150"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u="wavy" spc="-150"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平衡</a:t>
            </a:r>
            <a:r>
              <a:rPr lang="zh-CN" altLang="zh-CN" b="1" u="wavy" spc="-150"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u="wavy" spc="-150"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静摩擦力</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的大小需要根据物体的运动状态和平衡条件来确定</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切忌与滑动摩擦力混淆</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不能用压力乘以动摩擦因数进行计算</a:t>
            </a:r>
            <a:r>
              <a:rPr lang="en-US" altLang="zh-CN" b="1" dirty="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方向竖直向上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t>	</a:t>
            </a:r>
            <a:endParaRPr lang="zh-CN" altLang="en-US" dirty="0"/>
          </a:p>
        </p:txBody>
      </p:sp>
      <p:pic>
        <p:nvPicPr>
          <p:cNvPr id="7" name="箭头右下.eps" descr="id:2147494475;FounderCES"/>
          <p:cNvPicPr/>
          <p:nvPr/>
        </p:nvPicPr>
        <p:blipFill>
          <a:blip r:embed="rId3"/>
          <a:stretch>
            <a:fillRect/>
          </a:stretch>
        </p:blipFill>
        <p:spPr>
          <a:xfrm>
            <a:off x="591243" y="1900282"/>
            <a:ext cx="394970" cy="310515"/>
          </a:xfrm>
          <a:prstGeom prst="rect">
            <a:avLst/>
          </a:prstGeom>
        </p:spPr>
      </p:pic>
      <p:pic>
        <p:nvPicPr>
          <p:cNvPr id="6" name="ca335.jpg" descr="id:2147494454;FounderCES"/>
          <p:cNvPicPr/>
          <p:nvPr/>
        </p:nvPicPr>
        <p:blipFill>
          <a:blip r:embed="rId4"/>
          <a:stretch>
            <a:fillRect/>
          </a:stretch>
        </p:blipFill>
        <p:spPr>
          <a:xfrm>
            <a:off x="5591150" y="3608442"/>
            <a:ext cx="1656184" cy="2232248"/>
          </a:xfrm>
          <a:prstGeom prst="rect">
            <a:avLst/>
          </a:prstGeom>
        </p:spPr>
      </p:pic>
    </p:spTree>
    <p:extLst>
      <p:ext uri="{BB962C8B-B14F-4D97-AF65-F5344CB8AC3E}">
        <p14:creationId xmlns:p14="http://schemas.microsoft.com/office/powerpoint/2010/main" val="22512842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899327"/>
            <a:ext cx="981824" cy="342567"/>
          </a:xfrm>
          <a:prstGeom prst="rect">
            <a:avLst/>
          </a:prstGeom>
        </p:spPr>
      </p:pic>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摩擦力</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大小的计算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在计算摩擦力的大小之前，必须先分析物体的运动情况，判断物体受到的是滑动摩擦力还是静摩擦力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579238186"/>
              </p:ext>
            </p:extLst>
          </p:nvPr>
        </p:nvGraphicFramePr>
        <p:xfrm>
          <a:off x="360854" y="2535642"/>
          <a:ext cx="11485848" cy="3840480"/>
        </p:xfrm>
        <a:graphic>
          <a:graphicData uri="http://schemas.openxmlformats.org/drawingml/2006/table">
            <a:tbl>
              <a:tblPr firstRow="1" firstCol="1" bandRow="1"/>
              <a:tblGrid>
                <a:gridCol w="981824">
                  <a:extLst>
                    <a:ext uri="{9D8B030D-6E8A-4147-A177-3AD203B41FA5}">
                      <a16:colId xmlns:a16="http://schemas.microsoft.com/office/drawing/2014/main" val="2527713852"/>
                    </a:ext>
                  </a:extLst>
                </a:gridCol>
                <a:gridCol w="1584176">
                  <a:extLst>
                    <a:ext uri="{9D8B030D-6E8A-4147-A177-3AD203B41FA5}">
                      <a16:colId xmlns:a16="http://schemas.microsoft.com/office/drawing/2014/main" val="616606141"/>
                    </a:ext>
                  </a:extLst>
                </a:gridCol>
                <a:gridCol w="8919848">
                  <a:extLst>
                    <a:ext uri="{9D8B030D-6E8A-4147-A177-3AD203B41FA5}">
                      <a16:colId xmlns:a16="http://schemas.microsoft.com/office/drawing/2014/main" val="523807571"/>
                    </a:ext>
                  </a:extLst>
                </a:gridCol>
              </a:tblGrid>
              <a:tr h="2309821">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摩擦力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是两个物体之间的压力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不是物体的重力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许多情况下要结合物体的平衡条件等加以确定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式中的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是动摩擦因数</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大小与相互接触的两个物体的材料特性及表面粗糙程度有关</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与接触面的大小无关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pc="-15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滑动摩擦力的大小与物体的运动速度无关</a:t>
                      </a:r>
                      <a:r>
                        <a:rPr lang="zh-CN" sz="2400" b="1"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5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与接触面的大小也无关</a:t>
                      </a:r>
                      <a:endParaRPr lang="zh-CN" sz="240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93092070"/>
                  </a:ext>
                </a:extLst>
              </a:tr>
              <a:tr h="786523">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二力平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衡法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物体处于平衡状态</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匀速直线运动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根据二力平衡条件求解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95344512"/>
                  </a:ext>
                </a:extLst>
              </a:tr>
            </a:tbl>
          </a:graphicData>
        </a:graphic>
      </p:graphicFrame>
    </p:spTree>
    <p:extLst>
      <p:ext uri="{BB962C8B-B14F-4D97-AF65-F5344CB8AC3E}">
        <p14:creationId xmlns:p14="http://schemas.microsoft.com/office/powerpoint/2010/main" val="21997518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143231587"/>
              </p:ext>
            </p:extLst>
          </p:nvPr>
        </p:nvGraphicFramePr>
        <p:xfrm>
          <a:off x="391622" y="854930"/>
          <a:ext cx="11444321" cy="3291840"/>
        </p:xfrm>
        <a:graphic>
          <a:graphicData uri="http://schemas.openxmlformats.org/drawingml/2006/table">
            <a:tbl>
              <a:tblPr firstRow="1" firstCol="1" bandRow="1"/>
              <a:tblGrid>
                <a:gridCol w="968190">
                  <a:extLst>
                    <a:ext uri="{9D8B030D-6E8A-4147-A177-3AD203B41FA5}">
                      <a16:colId xmlns:a16="http://schemas.microsoft.com/office/drawing/2014/main" val="3329484824"/>
                    </a:ext>
                  </a:extLst>
                </a:gridCol>
                <a:gridCol w="1762426">
                  <a:extLst>
                    <a:ext uri="{9D8B030D-6E8A-4147-A177-3AD203B41FA5}">
                      <a16:colId xmlns:a16="http://schemas.microsoft.com/office/drawing/2014/main" val="2743092289"/>
                    </a:ext>
                  </a:extLst>
                </a:gridCol>
                <a:gridCol w="8713705">
                  <a:extLst>
                    <a:ext uri="{9D8B030D-6E8A-4147-A177-3AD203B41FA5}">
                      <a16:colId xmlns:a16="http://schemas.microsoft.com/office/drawing/2014/main" val="2913850194"/>
                    </a:ext>
                  </a:extLst>
                </a:gridCol>
              </a:tblGrid>
              <a:tr h="32918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静摩</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擦力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二力平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衡法</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max</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可由受力情况及二力平衡条件来确定</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大小总等于使物体发生相对运动趋势、并且沿相对运动趋势方向的外力大小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max</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为最大静摩擦力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大小等于物体刚要运动时所需要的沿相对运动趋势方向的外力大小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其实际值略大于滑动摩擦力</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19834405"/>
                  </a:ext>
                </a:extLst>
              </a:tr>
            </a:tbl>
          </a:graphicData>
        </a:graphic>
      </p:graphicFrame>
    </p:spTree>
    <p:extLst>
      <p:ext uri="{BB962C8B-B14F-4D97-AF65-F5344CB8AC3E}">
        <p14:creationId xmlns:p14="http://schemas.microsoft.com/office/powerpoint/2010/main" val="26366106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97686"/>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摩擦力</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大小的计算注意事项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只有滑动摩擦力的大小才能用公式</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表示压力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不一定等于重力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静摩擦力的大小不能用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但静摩擦力的最大值一般可认为等于滑动摩擦力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摩擦力的大小随拉力变化的图像如图所示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p:txBody>
      </p:sp>
      <p:pic>
        <p:nvPicPr>
          <p:cNvPr id="7" name="关键提醒.eps" descr="id:2147491800;FounderCES"/>
          <p:cNvPicPr/>
          <p:nvPr/>
        </p:nvPicPr>
        <p:blipFill>
          <a:blip r:embed="rId2"/>
          <a:stretch>
            <a:fillRect/>
          </a:stretch>
        </p:blipFill>
        <p:spPr>
          <a:xfrm>
            <a:off x="422929" y="931089"/>
            <a:ext cx="1667741" cy="329045"/>
          </a:xfrm>
          <a:prstGeom prst="rect">
            <a:avLst/>
          </a:prstGeom>
        </p:spPr>
      </p:pic>
      <p:pic>
        <p:nvPicPr>
          <p:cNvPr id="4" name="CZ270.eps" descr="id:2147494511;FounderCES"/>
          <p:cNvPicPr/>
          <p:nvPr/>
        </p:nvPicPr>
        <p:blipFill>
          <a:blip r:embed="rId3"/>
          <a:stretch>
            <a:fillRect/>
          </a:stretch>
        </p:blipFill>
        <p:spPr>
          <a:xfrm>
            <a:off x="4609940" y="4128349"/>
            <a:ext cx="2987675" cy="2286000"/>
          </a:xfrm>
          <a:prstGeom prst="rect">
            <a:avLst/>
          </a:prstGeom>
        </p:spPr>
      </p:pic>
    </p:spTree>
    <p:extLst>
      <p:ext uri="{BB962C8B-B14F-4D97-AF65-F5344CB8AC3E}">
        <p14:creationId xmlns:p14="http://schemas.microsoft.com/office/powerpoint/2010/main" val="2611285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3.eps" descr="id:2147491744;FounderCES"/>
          <p:cNvPicPr/>
          <p:nvPr/>
        </p:nvPicPr>
        <p:blipFill>
          <a:blip r:embed="rId2"/>
          <a:stretch>
            <a:fillRect/>
          </a:stretch>
        </p:blipFill>
        <p:spPr>
          <a:xfrm>
            <a:off x="375220" y="937834"/>
            <a:ext cx="904076" cy="291022"/>
          </a:xfrm>
          <a:prstGeom prst="rect">
            <a:avLst/>
          </a:prstGeom>
        </p:spPr>
      </p:pic>
      <p:pic>
        <p:nvPicPr>
          <p:cNvPr id="6" name="24答案.eps" descr="id:2147491765;FounderCES"/>
          <p:cNvPicPr/>
          <p:nvPr/>
        </p:nvPicPr>
        <p:blipFill>
          <a:blip r:embed="rId3"/>
          <a:stretch>
            <a:fillRect/>
          </a:stretch>
        </p:blipFill>
        <p:spPr>
          <a:xfrm>
            <a:off x="406574" y="5877272"/>
            <a:ext cx="764309" cy="272473"/>
          </a:xfrm>
          <a:prstGeom prst="rect">
            <a:avLst/>
          </a:prstGeom>
        </p:spPr>
      </p:pic>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ea typeface="+mj-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江苏苏州期中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如图所示，水平桌面上平放有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张卡片，每一张卡片的质量均为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用一手指以竖直向下大小为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的力压第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张卡片，并以一定速度向右移动手指，第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张卡片跟随手指一起滑出，确保第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张卡片之间有相对滑动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设最大静摩擦力与滑动摩擦力相同，手指与第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张卡片之间的动摩擦因数为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，卡片之间、卡片与桌面之间的动摩擦因数均为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上一张卡片受到下一张卡片的摩擦力方向一定向右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任意两张卡片之间均可能发生相对滑动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张卡片受到桌面的摩擦力大小为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除第</a:t>
            </a:r>
            <a:r>
              <a:rPr lang="en-US"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其他任意一张卡片下表面受到的摩擦力大于上表面受到的摩擦力</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a:t>
            </a:r>
            <a:endParaRPr lang="zh-CN" altLang="zh-CN" sz="105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ef583.jpg" descr="id:2147494525;FounderCES"/>
          <p:cNvPicPr/>
          <p:nvPr/>
        </p:nvPicPr>
        <p:blipFill>
          <a:blip r:embed="rId4">
            <a:clrChange>
              <a:clrFrom>
                <a:srgbClr val="FFFFFF"/>
              </a:clrFrom>
              <a:clrTo>
                <a:srgbClr val="FFFFFF">
                  <a:alpha val="0"/>
                </a:srgbClr>
              </a:clrTo>
            </a:clrChange>
          </a:blip>
          <a:stretch>
            <a:fillRect/>
          </a:stretch>
        </p:blipFill>
        <p:spPr>
          <a:xfrm>
            <a:off x="8183438" y="3429000"/>
            <a:ext cx="3202709" cy="1699491"/>
          </a:xfrm>
          <a:prstGeom prst="rect">
            <a:avLst/>
          </a:prstGeom>
        </p:spPr>
      </p:pic>
      <p:sp>
        <p:nvSpPr>
          <p:cNvPr id="3" name="矩形 2"/>
          <p:cNvSpPr/>
          <p:nvPr/>
        </p:nvSpPr>
        <p:spPr>
          <a:xfrm>
            <a:off x="1279296" y="5810113"/>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407746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因上一张卡片相对下一张卡片要向右滑动</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因此上一张卡片受到下一张卡片的摩擦力一定向左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对第</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张卡片进行受力分析</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张卡片对第</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张卡片的支持力等于两张卡片的重力与手指的压力之和</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最大静摩擦力为</a:t>
            </a:r>
            <a:r>
              <a:rPr lang="en-US" altLang="zh-CN" b="1" i="1" dirty="0" err="1">
                <a:solidFill>
                  <a:srgbClr val="000000"/>
                </a:solidFill>
                <a:latin typeface="Times New Roman" panose="02020603050405020304" pitchFamily="18" charset="0"/>
                <a:ea typeface="宋体" panose="02010600030101010101" pitchFamily="2" charset="-122"/>
              </a:rPr>
              <a:t>F</a:t>
            </a:r>
            <a:r>
              <a:rPr lang="en-US" altLang="zh-CN" b="1" baseline="-25000" dirty="0" err="1">
                <a:solidFill>
                  <a:srgbClr val="000000"/>
                </a:solidFill>
                <a:latin typeface="Times New Roman" panose="02020603050405020304" pitchFamily="18" charset="0"/>
                <a:ea typeface="宋体" panose="02010600030101010101" pitchFamily="2" charset="-122"/>
              </a:rPr>
              <a:t>m</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μ</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i="1" dirty="0">
                <a:solidFill>
                  <a:srgbClr val="000000"/>
                </a:solidFill>
                <a:latin typeface="Times New Roman" panose="02020603050405020304" pitchFamily="18" charset="0"/>
                <a:ea typeface="宋体" panose="02010600030101010101" pitchFamily="2" charset="-122"/>
              </a:rPr>
              <a:t>mg</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F</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张卡片对其的滑动摩擦力为</a:t>
            </a:r>
            <a:r>
              <a:rPr lang="en-US" altLang="zh-CN" b="1" i="1" dirty="0">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μ</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mg</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F</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rPr>
              <a:t>F</a:t>
            </a:r>
            <a:r>
              <a:rPr lang="en-US" altLang="zh-CN" b="1" baseline="-25000" dirty="0" err="1">
                <a:solidFill>
                  <a:srgbClr val="000000"/>
                </a:solidFill>
                <a:latin typeface="Times New Roman" panose="02020603050405020304" pitchFamily="18" charset="0"/>
                <a:ea typeface="宋体" panose="02010600030101010101" pitchFamily="2" charset="-122"/>
              </a:rPr>
              <a:t>m</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则第</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张卡片与第</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张卡片之间不发生相对滑动</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张与第</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张卡片之间也不发生相对滑动</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也就是说</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除第一张卡片外</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其余卡片均处于静止状态</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cs typeface="Times New Roman" panose="02020603050405020304" pitchFamily="18" charset="0"/>
              </a:rPr>
              <a:t>.</a:t>
            </a:r>
          </a:p>
        </p:txBody>
      </p:sp>
      <p:pic>
        <p:nvPicPr>
          <p:cNvPr id="3" name="24解析.eps" descr="id:2147491694;FounderCES"/>
          <p:cNvPicPr/>
          <p:nvPr/>
        </p:nvPicPr>
        <p:blipFill>
          <a:blip r:embed="rId2"/>
          <a:stretch>
            <a:fillRect/>
          </a:stretch>
        </p:blipFill>
        <p:spPr>
          <a:xfrm>
            <a:off x="406574" y="980728"/>
            <a:ext cx="764309" cy="272473"/>
          </a:xfrm>
          <a:prstGeom prst="rect">
            <a:avLst/>
          </a:prstGeom>
        </p:spPr>
      </p:pic>
      <p:pic>
        <p:nvPicPr>
          <p:cNvPr id="4" name="ef583.jpg" descr="id:2147494525;FounderCES"/>
          <p:cNvPicPr/>
          <p:nvPr/>
        </p:nvPicPr>
        <p:blipFill>
          <a:blip r:embed="rId3">
            <a:clrChange>
              <a:clrFrom>
                <a:srgbClr val="FFFFFF"/>
              </a:clrFrom>
              <a:clrTo>
                <a:srgbClr val="FFFFFF">
                  <a:alpha val="0"/>
                </a:srgbClr>
              </a:clrTo>
            </a:clrChange>
          </a:blip>
          <a:stretch>
            <a:fillRect/>
          </a:stretch>
        </p:blipFill>
        <p:spPr>
          <a:xfrm>
            <a:off x="3972375" y="4162440"/>
            <a:ext cx="4262806" cy="2056384"/>
          </a:xfrm>
          <a:prstGeom prst="rect">
            <a:avLst/>
          </a:prstGeom>
        </p:spPr>
      </p:pic>
    </p:spTree>
    <p:extLst>
      <p:ext uri="{BB962C8B-B14F-4D97-AF65-F5344CB8AC3E}">
        <p14:creationId xmlns:p14="http://schemas.microsoft.com/office/powerpoint/2010/main" val="19048633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张卡片外的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张卡片为整体进行分析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整体处于静止状态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水平方向受到第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张卡片对它的滑动摩擦力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方向与手指的运动方向相同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则根据平衡条件可知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桌面对第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张卡片的摩擦力方向与手指的运动方向相反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其他任意一张卡片均处于平衡状态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所以其他任意一张卡片下表面受到的摩擦力大小等于上表面受到的摩擦力大小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94;FounderCES"/>
          <p:cNvPicPr/>
          <p:nvPr/>
        </p:nvPicPr>
        <p:blipFill>
          <a:blip r:embed="rId2"/>
          <a:stretch>
            <a:fillRect/>
          </a:stretch>
        </p:blipFill>
        <p:spPr>
          <a:xfrm>
            <a:off x="406574" y="980728"/>
            <a:ext cx="764309" cy="272473"/>
          </a:xfrm>
          <a:prstGeom prst="rect">
            <a:avLst/>
          </a:prstGeom>
        </p:spPr>
      </p:pic>
      <p:pic>
        <p:nvPicPr>
          <p:cNvPr id="4" name="ef583.jpg" descr="id:2147494525;FounderCES"/>
          <p:cNvPicPr/>
          <p:nvPr/>
        </p:nvPicPr>
        <p:blipFill>
          <a:blip r:embed="rId3">
            <a:clrChange>
              <a:clrFrom>
                <a:srgbClr val="FFFFFF"/>
              </a:clrFrom>
              <a:clrTo>
                <a:srgbClr val="FFFFFF">
                  <a:alpha val="0"/>
                </a:srgbClr>
              </a:clrTo>
            </a:clrChange>
          </a:blip>
          <a:stretch>
            <a:fillRect/>
          </a:stretch>
        </p:blipFill>
        <p:spPr>
          <a:xfrm>
            <a:off x="3972375" y="3717032"/>
            <a:ext cx="4262806" cy="2056384"/>
          </a:xfrm>
          <a:prstGeom prst="rect">
            <a:avLst/>
          </a:prstGeom>
        </p:spPr>
      </p:pic>
    </p:spTree>
    <p:extLst>
      <p:ext uri="{BB962C8B-B14F-4D97-AF65-F5344CB8AC3E}">
        <p14:creationId xmlns:p14="http://schemas.microsoft.com/office/powerpoint/2010/main" val="20123718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摩擦力</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的突变问题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当物体受力情况或运动状态发生变化时，摩擦力常发生突变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摩擦力的突变又会导致物体的受力情况和运动性质的突变，其突变点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时刻或位置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往往具有很深的隐蔽性，对其突变点的分析与判断是解决问题的切入点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9568" y="908720"/>
            <a:ext cx="971186" cy="345985"/>
          </a:xfrm>
          <a:prstGeom prst="rect">
            <a:avLst/>
          </a:prstGeom>
        </p:spPr>
      </p:pic>
    </p:spTree>
    <p:extLst>
      <p:ext uri="{BB962C8B-B14F-4D97-AF65-F5344CB8AC3E}">
        <p14:creationId xmlns:p14="http://schemas.microsoft.com/office/powerpoint/2010/main" val="2581701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0716"/>
            <a:ext cx="11485848" cy="3900235"/>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滑动摩擦</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：两个相互接触的物体，当它们相对滑动时，在接触面上会产生一种</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阻碍相对运动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的力，这种力叫作滑动摩擦力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两物体接触且挤压，即存在弹力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接触面粗糙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两物体间存在相对运动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0854" y="1620174"/>
            <a:ext cx="1254116" cy="369395"/>
          </a:xfrm>
          <a:prstGeom prst="rect">
            <a:avLst/>
          </a:prstGeom>
        </p:spPr>
      </p:pic>
      <p:pic>
        <p:nvPicPr>
          <p:cNvPr id="6" name="24知识过.eps" descr="id:2147491630;FounderCES"/>
          <p:cNvPicPr/>
          <p:nvPr/>
        </p:nvPicPr>
        <p:blipFill>
          <a:blip r:embed="rId3">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解决摩擦力的突变问题的关键是找出摩擦力发生突变的临界条件，也就是突变前后摩擦力的分界点，再利用相应规律分别对突变前后进行分析求解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求解方法一般有两种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过程分析法：对物体整个运动过程的受力情况进行分析，应用平衡条件、</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等得出静摩擦力、滑动摩擦力与变化量之间的定量关系，求解变化规律的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特殊位置法：选取物体受力情况变化过程中发生突变或具有代表性的位置，直接分析讨论临界值，得出研究问题的规律并求解</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22926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ea typeface="+mj-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山东济宁兖州区期中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质量分别为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，它们与水平地面间的动摩擦因数均为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，设最大静摩擦力等于滑动摩擦力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间的轻弹簧被压缩了</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上的水平推力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，系统静止不动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已知弹簧的劲度系数为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N/m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所受摩擦力大小是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所受摩擦力大小是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所受摩擦力大小是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所受摩擦力大小是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8403259" y="3256393"/>
            <a:ext cx="3452587" cy="653192"/>
          </a:xfrm>
          <a:prstGeom prst="rect">
            <a:avLst/>
          </a:prstGeom>
        </p:spPr>
      </p:pic>
      <p:sp>
        <p:nvSpPr>
          <p:cNvPr id="6" name="矩形 5"/>
          <p:cNvSpPr/>
          <p:nvPr/>
        </p:nvSpPr>
        <p:spPr>
          <a:xfrm>
            <a:off x="1233984" y="5320663"/>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pic>
        <p:nvPicPr>
          <p:cNvPr id="7" name="24答案.eps" descr="id:2147491722;FounderCES"/>
          <p:cNvPicPr/>
          <p:nvPr/>
        </p:nvPicPr>
        <p:blipFill>
          <a:blip r:embed="rId3"/>
          <a:stretch>
            <a:fillRect/>
          </a:stretch>
        </p:blipFill>
        <p:spPr>
          <a:xfrm>
            <a:off x="406574" y="5394732"/>
            <a:ext cx="764309" cy="272473"/>
          </a:xfrm>
          <a:prstGeom prst="rect">
            <a:avLst/>
          </a:prstGeom>
        </p:spPr>
      </p:pic>
      <p:pic>
        <p:nvPicPr>
          <p:cNvPr id="8" name="图片 7"/>
          <p:cNvPicPr>
            <a:picLocks noChangeAspect="1"/>
          </p:cNvPicPr>
          <p:nvPr/>
        </p:nvPicPr>
        <p:blipFill>
          <a:blip r:embed="rId4"/>
          <a:stretch>
            <a:fillRect/>
          </a:stretch>
        </p:blipFill>
        <p:spPr>
          <a:xfrm>
            <a:off x="334566" y="924805"/>
            <a:ext cx="968152" cy="321706"/>
          </a:xfrm>
          <a:prstGeom prst="rect">
            <a:avLst/>
          </a:prstGeom>
        </p:spPr>
      </p:pic>
    </p:spTree>
    <p:extLst>
      <p:ext uri="{BB962C8B-B14F-4D97-AF65-F5344CB8AC3E}">
        <p14:creationId xmlns:p14="http://schemas.microsoft.com/office/powerpoint/2010/main" val="862204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2"/>
          <a:stretch>
            <a:fillRect/>
          </a:stretch>
        </p:blipFill>
        <p:spPr>
          <a:xfrm>
            <a:off x="406574" y="970409"/>
            <a:ext cx="764309" cy="272473"/>
          </a:xfrm>
          <a:prstGeom prst="rect">
            <a:avLst/>
          </a:prstGeom>
        </p:spPr>
      </p:pic>
      <p:sp>
        <p:nvSpPr>
          <p:cNvPr id="5" name="内容占位符 4"/>
          <p:cNvSpPr>
            <a:spLocks noGrp="1"/>
          </p:cNvSpPr>
          <p:nvPr>
            <p:ph idx="1"/>
          </p:nvPr>
        </p:nvSpPr>
        <p:spPr>
          <a:xfrm>
            <a:off x="360854" y="746120"/>
            <a:ext cx="7606560" cy="1200329"/>
          </a:xfrm>
        </p:spPr>
        <p:txBody>
          <a:bodyPr/>
          <a:lstStyle/>
          <a:p>
            <a:pPr hangingPunct="0">
              <a:spcAft>
                <a:spcPts val="0"/>
              </a:spcAft>
            </a:pPr>
            <a:r>
              <a:rPr lang="en-US" altLang="zh-CN" dirty="0"/>
              <a:t> </a:t>
            </a:r>
            <a:r>
              <a:rPr lang="en-US" altLang="zh-CN" dirty="0" smtClean="0"/>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与地面间的最大静摩擦力为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8043300" y="970409"/>
            <a:ext cx="3797846" cy="718511"/>
          </a:xfrm>
          <a:prstGeom prst="rect">
            <a:avLst/>
          </a:prstGeom>
        </p:spPr>
      </p:pic>
      <p:sp>
        <p:nvSpPr>
          <p:cNvPr id="6" name="内容占位符 3"/>
          <p:cNvSpPr txBox="1">
            <a:spLocks/>
          </p:cNvSpPr>
          <p:nvPr/>
        </p:nvSpPr>
        <p:spPr bwMode="auto">
          <a:xfrm>
            <a:off x="360854" y="1794332"/>
            <a:ext cx="1148584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由题意可知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处于静止状态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8N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与地面间的最大静摩擦力为</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弹簧的弹力为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处于静止状态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的瞬间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弹簧的弹力不变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的最大静摩擦力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会滑动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受到的摩擦力为滑动摩擦力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大小为</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的瞬间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弹簧的弹力不变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与地面间的最大静摩擦力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仍处于静止状态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12394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53561" y="910425"/>
            <a:ext cx="980491" cy="342032"/>
          </a:xfrm>
          <a:prstGeom prst="rect">
            <a:avLst/>
          </a:prstGeom>
        </p:spPr>
      </p:pic>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174652"/>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动摩擦</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因数的测定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方案一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利用砝码和弹簧测力计采用动态平衡法测动摩擦因数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如图所示，向砝码盘</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内增减砝码，轻推铁块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，使其恰能在水平木板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上向左匀速滑动，铁块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处于平衡状态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用弹簧测力计分别测出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内砝码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受到的重力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所受的滑动摩擦力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，可求出铁块与木板间的动摩擦因数为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174652"/>
              </a:xfrm>
              <a:blipFill>
                <a:blip r:embed="rId3"/>
                <a:stretch>
                  <a:fillRect l="-796" r="-849"/>
                </a:stretch>
              </a:blipFill>
            </p:spPr>
            <p:txBody>
              <a:bodyPr/>
              <a:lstStyle/>
              <a:p>
                <a:r>
                  <a:rPr lang="zh-CN" altLang="en-US">
                    <a:noFill/>
                  </a:rPr>
                  <a:t> </a:t>
                </a:r>
              </a:p>
            </p:txBody>
          </p:sp>
        </mc:Fallback>
      </mc:AlternateContent>
      <p:pic>
        <p:nvPicPr>
          <p:cNvPr id="2" name="图片 1"/>
          <p:cNvPicPr>
            <a:picLocks noChangeAspect="1"/>
          </p:cNvPicPr>
          <p:nvPr/>
        </p:nvPicPr>
        <p:blipFill>
          <a:blip r:embed="rId4"/>
          <a:stretch>
            <a:fillRect/>
          </a:stretch>
        </p:blipFill>
        <p:spPr>
          <a:xfrm>
            <a:off x="3790950" y="3909749"/>
            <a:ext cx="4468091" cy="2112818"/>
          </a:xfrm>
          <a:prstGeom prst="rect">
            <a:avLst/>
          </a:prstGeom>
        </p:spPr>
      </p:pic>
    </p:spTree>
    <p:extLst>
      <p:ext uri="{BB962C8B-B14F-4D97-AF65-F5344CB8AC3E}">
        <p14:creationId xmlns:p14="http://schemas.microsoft.com/office/powerpoint/2010/main" val="7993437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7195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方案二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利用弹簧测力计采用静态平衡法测动摩擦因数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97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实验装置如图所示，在水平力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作用下，只要使木板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滑动，就可由弹簧测力计的读数得到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间的滑动摩擦力</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的大小，再用弹簧测力计测出木块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，即可由公式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𝐟</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𝐟</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𝐆</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求出木板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之间的动摩擦因数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此方案不要求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做匀速直线运动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沿直线滑动即可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171959"/>
              </a:xfrm>
              <a:blipFill>
                <a:blip r:embed="rId2"/>
                <a:stretch>
                  <a:fillRect l="-796" r="-849" b="-1344"/>
                </a:stretch>
              </a:blipFill>
            </p:spPr>
            <p:txBody>
              <a:bodyPr/>
              <a:lstStyle/>
              <a:p>
                <a:r>
                  <a:rPr lang="zh-CN" altLang="en-US">
                    <a:noFill/>
                  </a:rPr>
                  <a:t> </a:t>
                </a:r>
              </a:p>
            </p:txBody>
          </p:sp>
        </mc:Fallback>
      </mc:AlternateContent>
      <p:pic>
        <p:nvPicPr>
          <p:cNvPr id="3" name="ef590.jpg" descr="id:2147494595;FounderCES"/>
          <p:cNvPicPr/>
          <p:nvPr/>
        </p:nvPicPr>
        <p:blipFill>
          <a:blip r:embed="rId3"/>
          <a:stretch>
            <a:fillRect/>
          </a:stretch>
        </p:blipFill>
        <p:spPr>
          <a:xfrm>
            <a:off x="3646934" y="4149080"/>
            <a:ext cx="4814062" cy="1568133"/>
          </a:xfrm>
          <a:prstGeom prst="rect">
            <a:avLst/>
          </a:prstGeom>
        </p:spPr>
      </p:pic>
    </p:spTree>
    <p:extLst>
      <p:ext uri="{BB962C8B-B14F-4D97-AF65-F5344CB8AC3E}">
        <p14:creationId xmlns:p14="http://schemas.microsoft.com/office/powerpoint/2010/main" val="23202305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北京丰台区期末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实验小组利用力传感器测定鞋与木板间的动摩擦因数，如图所示安装实验装置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实验台上固定一个力传感器，力传感器用鞋带拉住鞋，鞋放置在粗糙的长木板上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水平向左拉长木板，力传感器记录的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已知鞋的重力为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实验中必须让长木板保持匀速运动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图中曲线可以反映长木板所受拉力随时间的变化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鞋与长木板间的动摩擦因数约为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鞋与长木板间的动摩擦因数约为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34566" y="908721"/>
            <a:ext cx="936104" cy="314264"/>
          </a:xfrm>
          <a:prstGeom prst="rect">
            <a:avLst/>
          </a:prstGeom>
        </p:spPr>
      </p:pic>
      <p:pic>
        <p:nvPicPr>
          <p:cNvPr id="5" name="24答案.eps" descr="id:2147491722;FounderCES"/>
          <p:cNvPicPr/>
          <p:nvPr/>
        </p:nvPicPr>
        <p:blipFill>
          <a:blip r:embed="rId3"/>
          <a:stretch>
            <a:fillRect/>
          </a:stretch>
        </p:blipFill>
        <p:spPr>
          <a:xfrm>
            <a:off x="406574" y="5346164"/>
            <a:ext cx="764309" cy="272473"/>
          </a:xfrm>
          <a:prstGeom prst="rect">
            <a:avLst/>
          </a:prstGeom>
        </p:spPr>
      </p:pic>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7386144" y="2492896"/>
            <a:ext cx="3101550" cy="1328601"/>
          </a:xfrm>
          <a:prstGeom prst="rect">
            <a:avLst/>
          </a:prstGeom>
        </p:spPr>
      </p:pic>
      <p:pic>
        <p:nvPicPr>
          <p:cNvPr id="3" name="图片 2"/>
          <p:cNvPicPr>
            <a:picLocks noChangeAspect="1"/>
          </p:cNvPicPr>
          <p:nvPr/>
        </p:nvPicPr>
        <p:blipFill>
          <a:blip r:embed="rId5">
            <a:clrChange>
              <a:clrFrom>
                <a:srgbClr val="FFFFFF"/>
              </a:clrFrom>
              <a:clrTo>
                <a:srgbClr val="FFFFFF">
                  <a:alpha val="0"/>
                </a:srgbClr>
              </a:clrTo>
            </a:clrChange>
          </a:blip>
          <a:stretch>
            <a:fillRect/>
          </a:stretch>
        </p:blipFill>
        <p:spPr>
          <a:xfrm>
            <a:off x="7333692" y="4005064"/>
            <a:ext cx="3298018" cy="2176856"/>
          </a:xfrm>
          <a:prstGeom prst="rect">
            <a:avLst/>
          </a:prstGeom>
        </p:spPr>
      </p:pic>
      <p:sp>
        <p:nvSpPr>
          <p:cNvPr id="7" name="矩形 6"/>
          <p:cNvSpPr/>
          <p:nvPr/>
        </p:nvSpPr>
        <p:spPr>
          <a:xfrm>
            <a:off x="1270670" y="5251567"/>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476023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实验原理是通过静态平衡法测动摩擦因数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因此只需要保证鞋静止即可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不需要长木板保持匀速运动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图线反映的是鞋右端鞋带的拉力随时间的变化曲线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实验只需保持鞋静止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也可以表示鞋所受摩擦力随时间的变化曲线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长木板的拉力可以一直增大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故图像不能反映长木板的拉力随时间的变化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最大静摩擦力约为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滑动摩擦力约为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已知鞋的重力为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根据滑动摩擦力公式</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鞋与长木板间的动摩擦因数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94;FounderCES"/>
          <p:cNvPicPr/>
          <p:nvPr/>
        </p:nvPicPr>
        <p:blipFill>
          <a:blip r:embed="rId2"/>
          <a:stretch>
            <a:fillRect/>
          </a:stretch>
        </p:blipFill>
        <p:spPr>
          <a:xfrm>
            <a:off x="406574" y="980728"/>
            <a:ext cx="764309" cy="272473"/>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2494806" y="5013176"/>
            <a:ext cx="3101550" cy="1328601"/>
          </a:xfrm>
          <a:prstGeom prst="rect">
            <a:avLst/>
          </a:prstGeom>
        </p:spPr>
      </p:pic>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5596356" y="4164921"/>
            <a:ext cx="3298018" cy="2176856"/>
          </a:xfrm>
          <a:prstGeom prst="rect">
            <a:avLst/>
          </a:prstGeom>
        </p:spPr>
      </p:pic>
    </p:spTree>
    <p:extLst>
      <p:ext uri="{BB962C8B-B14F-4D97-AF65-F5344CB8AC3E}">
        <p14:creationId xmlns:p14="http://schemas.microsoft.com/office/powerpoint/2010/main" val="556732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：与接触面相切，跟物体间的相对运动方向</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：滑动摩擦力的大小跟压力的大小</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成正比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为压力，是两接触面间相互挤压的弹力，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为动摩擦因数，只与相互接触的两个物体的材料、接触面的粗糙程度有关，与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645024"/>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滑动摩擦力与接触面的大小无关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与物体的运动性质无关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压力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与重力无直接关系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滑动摩擦力不一定是阻力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滑动摩擦力阻碍的是物体间的相对运动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不是物体的运动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滑动摩擦力可能是阻力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也可能是动力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14644" y="3789040"/>
            <a:ext cx="1645190" cy="378245"/>
          </a:xfrm>
          <a:prstGeom prst="rect">
            <a:avLst/>
          </a:prstGeom>
        </p:spPr>
      </p:pic>
    </p:spTree>
    <p:extLst>
      <p:ext uri="{BB962C8B-B14F-4D97-AF65-F5344CB8AC3E}">
        <p14:creationId xmlns:p14="http://schemas.microsoft.com/office/powerpoint/2010/main" val="4089569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静摩擦力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：相互接触的两个物体之间只有相对运动的趋势，而没有相对运动，这时的摩擦力叫作静摩擦力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两物体接触且挤压，即存在弹力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接触面粗糙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两物体间有相对运动趋势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3192" y="908720"/>
            <a:ext cx="1308841" cy="346592"/>
          </a:xfrm>
          <a:prstGeom prst="rect">
            <a:avLst/>
          </a:prstGeom>
        </p:spPr>
      </p:pic>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：与接触面相切，跟物体的相对运动趋势方向相反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：随沿相对运动趋势方向的外力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的变化而变化，但有一个最大值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最大静摩擦力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有最大值</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，其大小等于两个物体刚要产生相对运动时所需要的沿相对运动趋势方向的外力大小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两物体间实际产生的静摩擦力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与最大静摩擦力</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之间，即</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，当两个物体产生相对运动之后，静摩擦力会变为滑动摩擦力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4293096"/>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静摩擦力的大小利用二力平衡进行判定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静摩擦力阻碍的是物体间的相对运动趋势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则其可能是阻力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也可能是动力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436160" y="4440410"/>
            <a:ext cx="1645190" cy="378245"/>
          </a:xfrm>
          <a:prstGeom prst="rect">
            <a:avLst/>
          </a:prstGeom>
        </p:spPr>
      </p:pic>
    </p:spTree>
    <p:extLst>
      <p:ext uri="{BB962C8B-B14F-4D97-AF65-F5344CB8AC3E}">
        <p14:creationId xmlns:p14="http://schemas.microsoft.com/office/powerpoint/2010/main" val="3500150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4454233"/>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静摩擦力</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的分析要注意三性</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隐蔽性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：静摩擦力虽然总是阻碍相对运动趋势，但相对运动趋势往往不容易确定，一般要用假设法去推理分析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被动性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：静摩擦力没有确定的计算公式，是因为其大小往往需要由其他外力和运动状态一起来决定，或其他外力跟静摩擦力的合力决定物体的运动状态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一般需要根据</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运动状态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平衡条件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可变性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：只要静摩擦力小于最大静摩擦力，当其他外力变化，或运动状态有所变化时，静摩擦力的大小和方向都会相应变化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要点破.eps" descr="id:2147491651;FounderCES"/>
          <p:cNvPicPr/>
          <p:nvPr/>
        </p:nvPicPr>
        <p:blipFill>
          <a:blip r:embed="rId2"/>
          <a:stretch>
            <a:fillRect/>
          </a:stretch>
        </p:blipFill>
        <p:spPr>
          <a:xfrm>
            <a:off x="2134766" y="739720"/>
            <a:ext cx="7628890" cy="659130"/>
          </a:xfrm>
          <a:prstGeom prst="rect">
            <a:avLst/>
          </a:prstGeom>
        </p:spPr>
      </p:pic>
      <p:pic>
        <p:nvPicPr>
          <p:cNvPr id="9" name="图片 8"/>
          <p:cNvPicPr>
            <a:picLocks noChangeAspect="1"/>
          </p:cNvPicPr>
          <p:nvPr/>
        </p:nvPicPr>
        <p:blipFill>
          <a:blip r:embed="rId3"/>
          <a:stretch>
            <a:fillRect/>
          </a:stretch>
        </p:blipFill>
        <p:spPr>
          <a:xfrm>
            <a:off x="374259" y="1567519"/>
            <a:ext cx="959793" cy="337706"/>
          </a:xfrm>
          <a:prstGeom prst="rect">
            <a:avLst/>
          </a:prstGeom>
        </p:spPr>
      </p:pic>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山东潍坊期末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如图所示，木块甲、乙中间有一压缩的轻弹簧，弹簧的劲度系数为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N/m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，压缩量为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的水平拉力作用在木块乙上，甲、乙均静止不动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木块甲所受摩擦力的大小为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木块甲所受摩擦力的大小为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木块乙所受摩擦力的大小为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木块乙所受摩擦力的大小为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1680;FounderCES"/>
          <p:cNvPicPr/>
          <p:nvPr/>
        </p:nvPicPr>
        <p:blipFill>
          <a:blip r:embed="rId2"/>
          <a:stretch>
            <a:fillRect/>
          </a:stretch>
        </p:blipFill>
        <p:spPr>
          <a:xfrm>
            <a:off x="358412" y="917051"/>
            <a:ext cx="994484" cy="320124"/>
          </a:xfrm>
          <a:prstGeom prst="rect">
            <a:avLst/>
          </a:prstGeom>
        </p:spPr>
      </p:pic>
      <p:pic>
        <p:nvPicPr>
          <p:cNvPr id="7" name="24答案.eps" descr="id:2147491701;FounderCES"/>
          <p:cNvPicPr/>
          <p:nvPr/>
        </p:nvPicPr>
        <p:blipFill>
          <a:blip r:embed="rId3"/>
          <a:stretch>
            <a:fillRect/>
          </a:stretch>
        </p:blipFill>
        <p:spPr>
          <a:xfrm>
            <a:off x="406573" y="4869160"/>
            <a:ext cx="764309" cy="272473"/>
          </a:xfrm>
          <a:prstGeom prst="rect">
            <a:avLst/>
          </a:prstGeom>
        </p:spPr>
      </p:pic>
      <p:sp>
        <p:nvSpPr>
          <p:cNvPr id="10" name="内容占位符 5"/>
          <p:cNvSpPr txBox="1">
            <a:spLocks/>
          </p:cNvSpPr>
          <p:nvPr/>
        </p:nvSpPr>
        <p:spPr bwMode="auto">
          <a:xfrm>
            <a:off x="360854" y="461345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4"/>
          <a:stretch>
            <a:fillRect/>
          </a:stretch>
        </p:blipFill>
        <p:spPr>
          <a:xfrm>
            <a:off x="7780565" y="2708920"/>
            <a:ext cx="3715241" cy="682831"/>
          </a:xfrm>
          <a:prstGeom prst="rect">
            <a:avLst/>
          </a:prstGeom>
        </p:spPr>
      </p:pic>
      <p:sp>
        <p:nvSpPr>
          <p:cNvPr id="5" name="矩形 4"/>
          <p:cNvSpPr/>
          <p:nvPr/>
        </p:nvSpPr>
        <p:spPr>
          <a:xfrm>
            <a:off x="1247790" y="4774563"/>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294813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甲静止不动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其所受摩擦力与弹簧弹力平衡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则木块甲所受摩擦力的大小为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木块乙静止不动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根据平衡条件可得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木块乙所受摩擦力的大小为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94;FounderCES"/>
          <p:cNvPicPr/>
          <p:nvPr/>
        </p:nvPicPr>
        <p:blipFill>
          <a:blip r:embed="rId2"/>
          <a:stretch>
            <a:fillRect/>
          </a:stretch>
        </p:blipFill>
        <p:spPr>
          <a:xfrm>
            <a:off x="406574" y="980728"/>
            <a:ext cx="764309" cy="272473"/>
          </a:xfrm>
          <a:prstGeom prst="rect">
            <a:avLst/>
          </a:prstGeom>
        </p:spPr>
      </p:pic>
      <p:pic>
        <p:nvPicPr>
          <p:cNvPr id="4" name="图片 3"/>
          <p:cNvPicPr>
            <a:picLocks noChangeAspect="1"/>
          </p:cNvPicPr>
          <p:nvPr/>
        </p:nvPicPr>
        <p:blipFill>
          <a:blip r:embed="rId3"/>
          <a:stretch>
            <a:fillRect/>
          </a:stretch>
        </p:blipFill>
        <p:spPr>
          <a:xfrm>
            <a:off x="4073303" y="3154225"/>
            <a:ext cx="4086765" cy="751114"/>
          </a:xfrm>
          <a:prstGeom prst="rect">
            <a:avLst/>
          </a:prstGeom>
        </p:spPr>
      </p:pic>
    </p:spTree>
    <p:extLst>
      <p:ext uri="{BB962C8B-B14F-4D97-AF65-F5344CB8AC3E}">
        <p14:creationId xmlns:p14="http://schemas.microsoft.com/office/powerpoint/2010/main" val="2044122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3926305160"/>
              </p:ext>
            </p:extLst>
          </p:nvPr>
        </p:nvGraphicFramePr>
        <p:xfrm>
          <a:off x="360854" y="1320406"/>
          <a:ext cx="11485848" cy="5029200"/>
        </p:xfrm>
        <a:graphic>
          <a:graphicData uri="http://schemas.openxmlformats.org/drawingml/2006/table">
            <a:tbl>
              <a:tblPr firstRow="1" firstCol="1" bandRow="1"/>
              <a:tblGrid>
                <a:gridCol w="5572934">
                  <a:extLst>
                    <a:ext uri="{9D8B030D-6E8A-4147-A177-3AD203B41FA5}">
                      <a16:colId xmlns:a16="http://schemas.microsoft.com/office/drawing/2014/main" val="2622918282"/>
                    </a:ext>
                  </a:extLst>
                </a:gridCol>
                <a:gridCol w="5912914">
                  <a:extLst>
                    <a:ext uri="{9D8B030D-6E8A-4147-A177-3AD203B41FA5}">
                      <a16:colId xmlns:a16="http://schemas.microsoft.com/office/drawing/2014/main" val="1598564208"/>
                    </a:ext>
                  </a:extLst>
                </a:gridCol>
              </a:tblGrid>
              <a:tr h="360392">
                <a:tc>
                  <a:txBody>
                    <a:bodyPr/>
                    <a:lstStyle/>
                    <a:p>
                      <a:pPr algn="ctr" hangingPunct="0">
                        <a:lnSpc>
                          <a:spcPct val="150000"/>
                        </a:lnSpc>
                        <a:spcAft>
                          <a:spcPts val="0"/>
                        </a:spcAf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静摩擦力</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滑动摩擦力</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384951070"/>
                  </a:ext>
                </a:extLst>
              </a:tr>
              <a:tr h="1185642">
                <a:tc>
                  <a:txBody>
                    <a:bodyPr/>
                    <a:lstStyle/>
                    <a:p>
                      <a:pPr algn="just" hangingPunct="0">
                        <a:lnSpc>
                          <a:spcPct val="150000"/>
                        </a:lnSpc>
                        <a:spcAft>
                          <a:spcPts val="0"/>
                        </a:spcAft>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条件判断</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接触面之间有压力</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接触面粗糙且有相对运动趋势</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静摩擦力方向与相对运动趋势的方向相反</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条件判断</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接触面之间有压力</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接触面粗糙且有相对运动</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滑动摩擦力方向与相对运动方向相反</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60807567"/>
                  </a:ext>
                </a:extLst>
              </a:tr>
              <a:tr h="2836142">
                <a:tc gridSpan="2">
                  <a:txBody>
                    <a:bodyPr/>
                    <a:lstStyle/>
                    <a:p>
                      <a:pPr algn="just" hangingPunct="0">
                        <a:lnSpc>
                          <a:spcPct val="150000"/>
                        </a:lnSpc>
                        <a:spcAft>
                          <a:spcPts val="0"/>
                        </a:spcAft>
                      </a:pP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假设法</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假设接触面光滑</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不存在摩擦力</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若物体的运动状态改变</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则说明存在摩擦力</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若物体的运动状态保持不变</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则说明不存在摩擦力</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状态法</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物体的运动状态和物体受到的力有密切关系</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如木块在水平传送带上与传送带一起匀速运动</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木块不受传送带的摩擦力</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如图所示</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力的相互作用</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当一物体所受摩擦力的方向不易判断时</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可根据与之相互作用的另一物体所受摩擦力的情况进行判断</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二者所受摩擦力等大、反向</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478550990"/>
                  </a:ext>
                </a:extLst>
              </a:tr>
            </a:tbl>
          </a:graphicData>
        </a:graphic>
      </p:graphicFrame>
      <p:sp>
        <p:nvSpPr>
          <p:cNvPr id="2" name="内容占位符 1"/>
          <p:cNvSpPr>
            <a:spLocks noGrp="1"/>
          </p:cNvSpPr>
          <p:nvPr>
            <p:ph idx="1"/>
          </p:nvPr>
        </p:nvSpPr>
        <p:spPr>
          <a:xfrm>
            <a:off x="360854" y="746120"/>
            <a:ext cx="11485848" cy="577081"/>
          </a:xfrm>
        </p:spPr>
        <p:txBody>
          <a:bodyPr/>
          <a:lstStyle/>
          <a:p>
            <a:pPr hangingPunct="0">
              <a:spcAft>
                <a:spcPts val="0"/>
              </a:spcAft>
            </a:pPr>
            <a:r>
              <a:rPr lang="en-US" altLang="zh-CN" sz="2100" dirty="0"/>
              <a:t> </a:t>
            </a:r>
            <a:r>
              <a:rPr lang="en-US" altLang="zh-CN" sz="2100" dirty="0" smtClean="0"/>
              <a:t>              </a:t>
            </a:r>
            <a:r>
              <a:rPr lang="zh-CN" altLang="zh-CN" sz="21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摩擦力</a:t>
            </a:r>
            <a:r>
              <a:rPr lang="zh-CN" altLang="zh-CN" sz="2100"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的有无及方向</a:t>
            </a:r>
            <a:r>
              <a:rPr lang="zh-CN" altLang="zh-CN" sz="21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判断</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97647" y="874950"/>
            <a:ext cx="880618" cy="311044"/>
          </a:xfrm>
          <a:prstGeom prst="rect">
            <a:avLst/>
          </a:prstGeom>
        </p:spPr>
      </p:pic>
      <p:pic>
        <p:nvPicPr>
          <p:cNvPr id="4" name="cz266.jpg"/>
          <p:cNvPicPr/>
          <p:nvPr/>
        </p:nvPicPr>
        <p:blipFill>
          <a:blip r:embed="rId3"/>
          <a:stretch>
            <a:fillRect/>
          </a:stretch>
        </p:blipFill>
        <p:spPr>
          <a:xfrm>
            <a:off x="5338745" y="4562840"/>
            <a:ext cx="2384557" cy="893104"/>
          </a:xfrm>
          <a:prstGeom prst="rect">
            <a:avLst/>
          </a:prstGeom>
        </p:spPr>
      </p:pic>
    </p:spTree>
    <p:extLst>
      <p:ext uri="{BB962C8B-B14F-4D97-AF65-F5344CB8AC3E}">
        <p14:creationId xmlns:p14="http://schemas.microsoft.com/office/powerpoint/2010/main" val="77259759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TotalTime>
  <Words>2669</Words>
  <Application>Microsoft Office PowerPoint</Application>
  <PresentationFormat>自定义</PresentationFormat>
  <Paragraphs>131</Paragraphs>
  <Slides>26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vt:i4>
      </vt:variant>
    </vt:vector>
  </HeadingPairs>
  <TitlesOfParts>
    <vt:vector size="36"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421</cp:revision>
  <dcterms:created xsi:type="dcterms:W3CDTF">2020-11-06T05:24:00Z</dcterms:created>
  <dcterms:modified xsi:type="dcterms:W3CDTF">2025-06-17T22:39:29Z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